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345" r:id="rId6"/>
    <p:sldId id="258" r:id="rId7"/>
    <p:sldId id="259" r:id="rId8"/>
    <p:sldId id="340" r:id="rId9"/>
    <p:sldId id="314" r:id="rId10"/>
    <p:sldId id="316" r:id="rId11"/>
    <p:sldId id="318" r:id="rId12"/>
    <p:sldId id="319" r:id="rId13"/>
    <p:sldId id="320" r:id="rId14"/>
    <p:sldId id="321" r:id="rId15"/>
    <p:sldId id="356" r:id="rId16"/>
    <p:sldId id="322" r:id="rId17"/>
    <p:sldId id="315" r:id="rId18"/>
    <p:sldId id="336" r:id="rId19"/>
    <p:sldId id="341" r:id="rId20"/>
    <p:sldId id="323" r:id="rId21"/>
    <p:sldId id="342" r:id="rId22"/>
    <p:sldId id="353" r:id="rId23"/>
    <p:sldId id="343" r:id="rId24"/>
    <p:sldId id="330" r:id="rId25"/>
    <p:sldId id="324" r:id="rId26"/>
    <p:sldId id="344" r:id="rId27"/>
    <p:sldId id="354" r:id="rId28"/>
    <p:sldId id="337" r:id="rId29"/>
    <p:sldId id="360" r:id="rId30"/>
    <p:sldId id="310" r:id="rId31"/>
    <p:sldId id="261" r:id="rId32"/>
    <p:sldId id="357" r:id="rId33"/>
    <p:sldId id="260" r:id="rId34"/>
    <p:sldId id="311" r:id="rId35"/>
    <p:sldId id="358" r:id="rId36"/>
    <p:sldId id="362" r:id="rId37"/>
    <p:sldId id="361" r:id="rId38"/>
    <p:sldId id="352" r:id="rId39"/>
    <p:sldId id="350" r:id="rId40"/>
    <p:sldId id="351" r:id="rId41"/>
    <p:sldId id="349" r:id="rId42"/>
    <p:sldId id="346" r:id="rId43"/>
    <p:sldId id="347" r:id="rId44"/>
    <p:sldId id="363" r:id="rId45"/>
  </p:sldIdLst>
  <p:sldSz cx="12192000" cy="6858000"/>
  <p:notesSz cx="7010400" cy="92964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7606"/>
  </p:normalViewPr>
  <p:slideViewPr>
    <p:cSldViewPr snapToGrid="0" snapToObjects="1">
      <p:cViewPr varScale="1">
        <p:scale>
          <a:sx n="82" d="100"/>
          <a:sy n="82" d="100"/>
        </p:scale>
        <p:origin x="176" y="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0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E1E07A-56AA-CF41-BE52-662B91AD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0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April 30th.</a:t>
            </a:r>
          </a:p>
          <a:p>
            <a:r>
              <a:rPr lang="en-US" dirty="0"/>
              <a:t>Early tape out is possible on May 7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build your boards.</a:t>
            </a:r>
          </a:p>
          <a:p>
            <a:r>
              <a:rPr lang="en-US" dirty="0"/>
              <a:t>We send off the designs around week 7.</a:t>
            </a:r>
          </a:p>
          <a:p>
            <a:r>
              <a:rPr lang="en-US" dirty="0"/>
              <a:t>It will take about a week to manufacture them.</a:t>
            </a:r>
          </a:p>
          <a:p>
            <a:r>
              <a:rPr lang="en-US" dirty="0"/>
              <a:t>We will mail them to you.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96E60A-F796-0847-9E07-0FC6720E2162}"/>
              </a:ext>
            </a:extLst>
          </p:cNvPr>
          <p:cNvGrpSpPr/>
          <p:nvPr/>
        </p:nvGrpSpPr>
        <p:grpSpPr>
          <a:xfrm>
            <a:off x="261257" y="285008"/>
            <a:ext cx="11321143" cy="6282047"/>
            <a:chOff x="261257" y="285008"/>
            <a:chExt cx="11321143" cy="62820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A1E67D-93CC-0646-9559-7FEE08D2BE41}"/>
                </a:ext>
              </a:extLst>
            </p:cNvPr>
            <p:cNvCxnSpPr/>
            <p:nvPr/>
          </p:nvCxnSpPr>
          <p:spPr>
            <a:xfrm flipH="1">
              <a:off x="261257" y="285008"/>
              <a:ext cx="11321143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F2BEA05-E970-D346-88D3-98D41EB02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887" y="285008"/>
              <a:ext cx="10996549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A542C-8FA7-774D-8E0C-EF6BD5C0B4B1}"/>
                </a:ext>
              </a:extLst>
            </p:cNvPr>
            <p:cNvSpPr txBox="1"/>
            <p:nvPr/>
          </p:nvSpPr>
          <p:spPr>
            <a:xfrm>
              <a:off x="3922717" y="1353274"/>
              <a:ext cx="4041765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Canceled by COVID</a:t>
              </a:r>
            </a:p>
            <a:p>
              <a:pPr algn="ctr"/>
              <a:r>
                <a:rPr lang="en-US" sz="11500" dirty="0">
                  <a:solidFill>
                    <a:srgbClr val="FF0000"/>
                  </a:solidFill>
                </a:rPr>
                <a:t>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send you hardware.</a:t>
            </a:r>
          </a:p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12988"/>
            <a:ext cx="533400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962900" y="287258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962900" y="287258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end-of-class next 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3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EC66A-7448-B743-B251-80929F67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481" y="1293652"/>
            <a:ext cx="689291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be shipping you kits.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06F2-B072-2D40-9E0D-E68C35F91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your quadcopter to fly.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25% class participation and </a:t>
            </a:r>
            <a:r>
              <a:rPr lang="en-US"/>
              <a:t>reading quizzes</a:t>
            </a:r>
            <a:endParaRPr lang="en-US" dirty="0"/>
          </a:p>
          <a:p>
            <a:pPr lvl="1"/>
            <a:r>
              <a:rPr lang="en-US" dirty="0"/>
              <a:t>30% PCB Design</a:t>
            </a:r>
          </a:p>
          <a:p>
            <a:pPr lvl="1"/>
            <a:r>
              <a:rPr lang="en-US" dirty="0"/>
              <a:t>30% flight control software (i.e., flying reference design)</a:t>
            </a:r>
          </a:p>
          <a:p>
            <a:pPr lvl="1"/>
            <a:r>
              <a:rPr lang="en-US" dirty="0"/>
              <a:t>15% Flying </a:t>
            </a:r>
            <a:r>
              <a:rPr lang="en-US" strike="sngStrike" dirty="0"/>
              <a:t>custom</a:t>
            </a:r>
            <a:r>
              <a:rPr lang="en-US" dirty="0"/>
              <a:t> quadcopter</a:t>
            </a:r>
          </a:p>
          <a:p>
            <a:r>
              <a:rPr lang="en-US" dirty="0"/>
              <a:t>No final or exams</a:t>
            </a:r>
          </a:p>
          <a:p>
            <a:r>
              <a:rPr lang="en-US" dirty="0"/>
              <a:t>Lots of demos with me and/or the TA</a:t>
            </a:r>
          </a:p>
        </p:txBody>
      </p:sp>
    </p:spTree>
    <p:extLst>
      <p:ext uri="{BB962C8B-B14F-4D97-AF65-F5344CB8AC3E}">
        <p14:creationId xmlns:p14="http://schemas.microsoft.com/office/powerpoint/2010/main" val="84164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10972800" cy="49327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your quadcopter to fly.</a:t>
            </a:r>
          </a:p>
          <a:p>
            <a:r>
              <a:rPr lang="en-US"/>
              <a:t>Grading breakdown</a:t>
            </a:r>
          </a:p>
          <a:p>
            <a:pPr lvl="1"/>
            <a:r>
              <a:rPr lang="en-US"/>
              <a:t>10</a:t>
            </a:r>
            <a:r>
              <a:rPr lang="en-US" dirty="0"/>
              <a:t>% class participation</a:t>
            </a:r>
          </a:p>
          <a:p>
            <a:pPr lvl="1"/>
            <a:r>
              <a:rPr lang="en-US" dirty="0"/>
              <a:t>10% reading quizzes </a:t>
            </a:r>
          </a:p>
          <a:p>
            <a:pPr lvl="1"/>
            <a:r>
              <a:rPr lang="en-US" dirty="0"/>
              <a:t>40% PCB Design</a:t>
            </a:r>
          </a:p>
          <a:p>
            <a:pPr lvl="1"/>
            <a:r>
              <a:rPr lang="en-US" dirty="0"/>
              <a:t>40% flying reference design</a:t>
            </a:r>
          </a:p>
          <a:p>
            <a:pPr lvl="1"/>
            <a:r>
              <a:rPr lang="en-US" dirty="0"/>
              <a:t>0.5% extra credit for taking a survey about online engineering classes during COVID</a:t>
            </a:r>
          </a:p>
          <a:p>
            <a:r>
              <a:rPr lang="en-US" dirty="0"/>
              <a:t>No final or exams</a:t>
            </a:r>
          </a:p>
          <a:p>
            <a:r>
              <a:rPr lang="en-US" dirty="0"/>
              <a:t>Lots of demos with me and/or the TA</a:t>
            </a:r>
          </a:p>
        </p:txBody>
      </p:sp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strike="sngStrike" dirty="0"/>
              <a:t>Build</a:t>
            </a:r>
            <a:r>
              <a:rPr lang="en-US" dirty="0"/>
              <a:t> Design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7E4FF5-880B-1849-8E09-50058C84430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57383"/>
            <a:ext cx="5334000" cy="43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7918"/>
            <a:ext cx="109728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(Watch before class)</a:t>
            </a:r>
          </a:p>
          <a:p>
            <a:pPr lvl="1"/>
            <a:r>
              <a:rPr lang="en-US" dirty="0"/>
              <a:t>We’ll go over questions for recorded lectures in class</a:t>
            </a:r>
          </a:p>
          <a:p>
            <a:pPr lvl="1"/>
            <a:r>
              <a:rPr lang="en-US" dirty="0"/>
              <a:t>Ask questions via </a:t>
            </a:r>
            <a:r>
              <a:rPr lang="en-US" dirty="0" err="1"/>
              <a:t>Sli.do</a:t>
            </a:r>
            <a:endParaRPr lang="en-US" dirty="0"/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If possible, you should attend synchronously.</a:t>
            </a:r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Office hours will be recorded too and posted online (maybe with audio transcripts)</a:t>
            </a:r>
          </a:p>
          <a:p>
            <a:pPr lvl="1"/>
            <a:r>
              <a:rPr lang="en-US" dirty="0"/>
              <a:t>YOUR INTERACTIONS ON ZOOM DURING LAB TIME ARE NOT PRIVATE</a:t>
            </a:r>
          </a:p>
          <a:p>
            <a:pPr lvl="2"/>
            <a:r>
              <a:rPr lang="en-US" dirty="0"/>
              <a:t>If you need to talk to talk to the course staff confidentially, ask us to pause the recording.</a:t>
            </a:r>
          </a:p>
          <a:p>
            <a:pPr lvl="2"/>
            <a:r>
              <a:rPr lang="en-US" dirty="0"/>
              <a:t>Or set up another time.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~22 people in the class (set by the number of hardware setups we have)</a:t>
            </a:r>
          </a:p>
          <a:p>
            <a:r>
              <a:rPr lang="en-US" dirty="0"/>
              <a:t>My goal is to fill those ~22 slots.</a:t>
            </a:r>
          </a:p>
          <a:p>
            <a:r>
              <a:rPr lang="en-US" dirty="0"/>
              <a:t>No one is currently enrolled and no one is on the official waitlist.</a:t>
            </a:r>
          </a:p>
          <a:p>
            <a:r>
              <a:rPr lang="en-US" dirty="0"/>
              <a:t>At the end of week 2, I will see who has been showing up and turning in work.</a:t>
            </a:r>
          </a:p>
          <a:p>
            <a:r>
              <a:rPr lang="en-US" dirty="0"/>
              <a:t>I’ll clear those people to add in order of the number you received via email.</a:t>
            </a:r>
          </a:p>
          <a:p>
            <a:r>
              <a:rPr lang="en-US" dirty="0"/>
              <a:t>Based on bast experience I would guess that students with numbers up to about 35 have a chance of getting in.  </a:t>
            </a:r>
          </a:p>
          <a:p>
            <a:pPr lvl="1"/>
            <a:r>
              <a:rPr lang="en-US" dirty="0"/>
              <a:t>A lot of people don’t show up.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Get on zoom.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autograder</a:t>
            </a:r>
            <a:r>
              <a:rPr lang="en-US" dirty="0"/>
              <a:t> to queue for help (if we get this working)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Eagle, schematics, board layout – Steve</a:t>
            </a:r>
          </a:p>
          <a:p>
            <a:pPr lvl="1"/>
            <a:r>
              <a:rPr lang="en-US" dirty="0"/>
              <a:t>Flight control software – Steve or </a:t>
            </a:r>
            <a:r>
              <a:rPr lang="en-US" dirty="0" err="1"/>
              <a:t>Shiladitya</a:t>
            </a:r>
            <a:endParaRPr lang="en-US" dirty="0"/>
          </a:p>
          <a:p>
            <a:pPr lvl="1"/>
            <a:r>
              <a:rPr lang="en-US" dirty="0"/>
              <a:t>Equipment problems – </a:t>
            </a:r>
            <a:r>
              <a:rPr lang="en-US" dirty="0" err="1"/>
              <a:t>Shiladitya</a:t>
            </a:r>
            <a:r>
              <a:rPr lang="en-US" dirty="0"/>
              <a:t>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12:30-1 and Thursday</a:t>
            </a:r>
          </a:p>
          <a:p>
            <a:pPr lvl="1"/>
            <a:r>
              <a:rPr lang="en-US" dirty="0"/>
              <a:t>10-11 on Tuesdays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7240DF-B126-B440-A4C9-BA9A2027B2DE}"/>
              </a:ext>
            </a:extLst>
          </p:cNvPr>
          <p:cNvGrpSpPr/>
          <p:nvPr/>
        </p:nvGrpSpPr>
        <p:grpSpPr>
          <a:xfrm>
            <a:off x="7422077" y="3788229"/>
            <a:ext cx="2343397" cy="1288209"/>
            <a:chOff x="261257" y="285008"/>
            <a:chExt cx="11321143" cy="920894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CF7B64F-D48F-7A4E-90B5-73DB6815E25E}"/>
                </a:ext>
              </a:extLst>
            </p:cNvPr>
            <p:cNvCxnSpPr/>
            <p:nvPr/>
          </p:nvCxnSpPr>
          <p:spPr>
            <a:xfrm flipH="1">
              <a:off x="261257" y="285008"/>
              <a:ext cx="11321143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F22C4F-37BB-C04A-AEA9-0AB3CDEC3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887" y="285008"/>
              <a:ext cx="10996549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B4DD21-FE63-4D46-9811-DE69604F1467}"/>
                </a:ext>
              </a:extLst>
            </p:cNvPr>
            <p:cNvSpPr txBox="1"/>
            <p:nvPr/>
          </p:nvSpPr>
          <p:spPr>
            <a:xfrm>
              <a:off x="3922715" y="1353272"/>
              <a:ext cx="4041765" cy="814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Canceled by COVID</a:t>
              </a:r>
            </a:p>
            <a:p>
              <a:pPr algn="ctr"/>
              <a:r>
                <a:rPr lang="en-US" sz="4400" dirty="0">
                  <a:solidFill>
                    <a:srgbClr val="FF0000"/>
                  </a:solidFill>
                </a:rPr>
                <a:t>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F1474-B526-1F41-97EE-1FC333DDF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</a:t>
            </a:r>
            <a:r>
              <a:rPr lang="en-US" dirty="0">
                <a:solidFill>
                  <a:srgbClr val="FF0000"/>
                </a:solidFill>
              </a:rPr>
              <a:t>in 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42100" y="1539081"/>
            <a:ext cx="4546600" cy="4572000"/>
          </a:xfr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25387</TotalTime>
  <Words>1984</Words>
  <Application>Microsoft Macintosh PowerPoint</Application>
  <PresentationFormat>Widescreen</PresentationFormat>
  <Paragraphs>278</Paragraphs>
  <Slides>40</Slides>
  <Notes>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Myriad Pro</vt:lpstr>
      <vt:lpstr>Myriad Pro Semibold</vt:lpstr>
      <vt:lpstr>Office Theme</vt:lpstr>
      <vt:lpstr>Take Roll</vt:lpstr>
      <vt:lpstr>CSE176e/276e:  Robotic Systems Design and Implementation</vt:lpstr>
      <vt:lpstr>Course Goals</vt:lpstr>
      <vt:lpstr>Course Schedule Outline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Return Hardware</vt:lpstr>
      <vt:lpstr>Lab Logistics</vt:lpstr>
      <vt:lpstr>Teams</vt:lpstr>
      <vt:lpstr>The Lab Schedule</vt:lpstr>
      <vt:lpstr>Schedule</vt:lpstr>
      <vt:lpstr>Schedule</vt:lpstr>
      <vt:lpstr>Lab Materials</vt:lpstr>
      <vt:lpstr>Shipping Equipment</vt:lpstr>
      <vt:lpstr>Course Logistics</vt:lpstr>
      <vt:lpstr>Grades and Stuff</vt:lpstr>
      <vt:lpstr>Grades and Stuff</vt:lpstr>
      <vt:lpstr>This is an Intensive, Hands-on Class</vt:lpstr>
      <vt:lpstr>Logistics -- Online</vt:lpstr>
      <vt:lpstr>Logistics -- Online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Research Opt-Out</vt:lpstr>
      <vt:lpstr>Self-evaluation Survey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30</cp:revision>
  <cp:lastPrinted>2017-05-11T20:43:55Z</cp:lastPrinted>
  <dcterms:created xsi:type="dcterms:W3CDTF">2019-07-17T06:14:48Z</dcterms:created>
  <dcterms:modified xsi:type="dcterms:W3CDTF">2021-01-06T20:09:59Z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